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18" r:id="rId2"/>
    <p:sldId id="349" r:id="rId3"/>
    <p:sldId id="337" r:id="rId4"/>
    <p:sldId id="344" r:id="rId5"/>
    <p:sldId id="348" r:id="rId6"/>
    <p:sldId id="338" r:id="rId7"/>
    <p:sldId id="319" r:id="rId8"/>
    <p:sldId id="320" r:id="rId9"/>
    <p:sldId id="340" r:id="rId10"/>
    <p:sldId id="352" r:id="rId11"/>
    <p:sldId id="346" r:id="rId12"/>
    <p:sldId id="347" r:id="rId13"/>
    <p:sldId id="324" r:id="rId14"/>
    <p:sldId id="341" r:id="rId15"/>
    <p:sldId id="350" r:id="rId16"/>
    <p:sldId id="342" r:id="rId17"/>
    <p:sldId id="333" r:id="rId18"/>
    <p:sldId id="332" r:id="rId19"/>
    <p:sldId id="331" r:id="rId20"/>
    <p:sldId id="330" r:id="rId21"/>
    <p:sldId id="329" r:id="rId22"/>
    <p:sldId id="328" r:id="rId23"/>
    <p:sldId id="343" r:id="rId24"/>
    <p:sldId id="351" r:id="rId25"/>
    <p:sldId id="335" r:id="rId26"/>
    <p:sldId id="28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9" autoAdjust="0"/>
    <p:restoredTop sz="94781"/>
  </p:normalViewPr>
  <p:slideViewPr>
    <p:cSldViewPr snapToGrid="0" snapToObjects="1">
      <p:cViewPr varScale="1">
        <p:scale>
          <a:sx n="74" d="100"/>
          <a:sy n="74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18980-F589-624D-A3B3-20EBCDE022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D4D38-0920-E940-8500-26FFBD82AF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4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einvoice1-trial.nic.in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CD16554-5790-4EDA-A404-E5D0A53574F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7268" y="301083"/>
            <a:ext cx="8787161" cy="487308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8000" dirty="0" smtClean="0">
                <a:solidFill>
                  <a:schemeClr val="bg1"/>
                </a:solidFill>
                <a:latin typeface="Palatino Linotype" pitchFamily="18" charset="0"/>
              </a:rPr>
              <a:t>E-Invoicing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8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3708A743-C575-4882-82CA-1C33651B8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6118"/>
            <a:ext cx="7886700" cy="802888"/>
          </a:xfrm>
        </p:spPr>
        <p:txBody>
          <a:bodyPr>
            <a:normAutofit/>
          </a:bodyPr>
          <a:lstStyle/>
          <a:p>
            <a:pPr algn="ctr"/>
            <a:r>
              <a:rPr lang="en-IN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Introduction</a:t>
            </a:r>
            <a:endParaRPr lang="en-IN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CD16554-5790-4EDA-A404-E5D0A5357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23" y="1115122"/>
            <a:ext cx="8742557" cy="506184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• </a:t>
            </a:r>
            <a:r>
              <a:rPr lang="en-US" sz="2600" dirty="0" smtClean="0">
                <a:solidFill>
                  <a:schemeClr val="bg1"/>
                </a:solidFill>
                <a:latin typeface="Palatino Linotype" pitchFamily="18" charset="0"/>
              </a:rPr>
              <a:t>What is e-invoice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en-IN" sz="2600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2600" dirty="0" smtClean="0">
                <a:solidFill>
                  <a:schemeClr val="bg1"/>
                </a:solidFill>
                <a:latin typeface="Palatino Linotype" pitchFamily="18" charset="0"/>
              </a:rPr>
              <a:t>• </a:t>
            </a:r>
            <a:r>
              <a:rPr lang="en-US" sz="2600" dirty="0" smtClean="0">
                <a:solidFill>
                  <a:schemeClr val="bg1"/>
                </a:solidFill>
                <a:latin typeface="Palatino Linotype" pitchFamily="18" charset="0"/>
              </a:rPr>
              <a:t>Invoice generated by a software on the computer  is an e-invoice?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2600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2600" dirty="0" smtClean="0">
                <a:solidFill>
                  <a:schemeClr val="bg1"/>
                </a:solidFill>
                <a:latin typeface="Palatino Linotype" pitchFamily="18" charset="0"/>
              </a:rPr>
              <a:t>• Whether  </a:t>
            </a:r>
            <a:r>
              <a:rPr lang="en-US" sz="2600" dirty="0" smtClean="0">
                <a:solidFill>
                  <a:schemeClr val="bg1"/>
                </a:solidFill>
                <a:latin typeface="Palatino Linotype" pitchFamily="18" charset="0"/>
              </a:rPr>
              <a:t>invoices  generated in a central server is an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600" dirty="0" smtClean="0">
                <a:solidFill>
                  <a:schemeClr val="bg1"/>
                </a:solidFill>
                <a:latin typeface="Palatino Linotype" pitchFamily="18" charset="0"/>
              </a:rPr>
              <a:t>    e-invoice ?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2600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2600" dirty="0" smtClean="0">
                <a:solidFill>
                  <a:schemeClr val="bg1"/>
                </a:solidFill>
                <a:latin typeface="Palatino Linotype" pitchFamily="18" charset="0"/>
              </a:rPr>
              <a:t>• </a:t>
            </a:r>
            <a:r>
              <a:rPr lang="en-US" sz="2600" dirty="0" smtClean="0">
                <a:solidFill>
                  <a:schemeClr val="bg1"/>
                </a:solidFill>
                <a:latin typeface="Palatino Linotype" pitchFamily="18" charset="0"/>
              </a:rPr>
              <a:t>E-invoice does not mean generation of invoices from a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600" dirty="0" smtClean="0">
                <a:solidFill>
                  <a:schemeClr val="bg1"/>
                </a:solidFill>
                <a:latin typeface="Palatino Linotype" pitchFamily="18" charset="0"/>
              </a:rPr>
              <a:t>    central portal of tax department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8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3708A743-C575-4882-82CA-1C33651B8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6118"/>
            <a:ext cx="7886700" cy="802888"/>
          </a:xfrm>
        </p:spPr>
        <p:txBody>
          <a:bodyPr>
            <a:normAutofit/>
          </a:bodyPr>
          <a:lstStyle/>
          <a:p>
            <a:pPr algn="ctr"/>
            <a:r>
              <a:rPr lang="en-IN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Introduction </a:t>
            </a:r>
            <a:r>
              <a:rPr lang="en-IN" sz="28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( Contd)</a:t>
            </a:r>
            <a:endParaRPr lang="en-IN" sz="28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CD16554-5790-4EDA-A404-E5D0A5357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23" y="959006"/>
            <a:ext cx="8742557" cy="567597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2400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Invoice generated by each software may look more or less same.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200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But they can’t be understood by another computer system even though business users understand them fully.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For example, an Invoice generated by SAP system cannot be read by a machine which is using ‘Tally’ system.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Likewise there are hundreds of accounting/billing software.</a:t>
            </a:r>
          </a:p>
          <a:p>
            <a:pPr algn="just">
              <a:lnSpc>
                <a:spcPct val="150000"/>
              </a:lnSpc>
            </a:pPr>
            <a:endParaRPr lang="en-US" sz="1050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Data on such invoices can’t be understood by the GST System if reported in their respective formats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8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3708A743-C575-4882-82CA-1C33651B8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Current Status</a:t>
            </a:r>
            <a:endParaRPr lang="en-IN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CD16554-5790-4EDA-A404-E5D0A5357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• Separate reporting of invoice data for GST Return and e-way Bill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• Both have different formats and hence the taxpayer has to prepare them every time.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• The format of reporting in GSTR-1 and that for e-way bill are different from original invoice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• Lots of errors creep </a:t>
            </a:r>
            <a:r>
              <a:rPr lang="en-IN" dirty="0" smtClean="0">
                <a:solidFill>
                  <a:schemeClr val="bg1"/>
                </a:solidFill>
                <a:latin typeface="Palatino Linotype" pitchFamily="18" charset="0"/>
              </a:rPr>
              <a:t>in </a:t>
            </a: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manual processing by businesses.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dirty="0" smtClean="0">
                <a:solidFill>
                  <a:schemeClr val="bg1"/>
                </a:solidFill>
                <a:latin typeface="Palatino Linotype" pitchFamily="18" charset="0"/>
              </a:rPr>
              <a:t>• </a:t>
            </a: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Unscrupulous elements generate fake invoices, push them in the GST system and vanish.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8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B756E81D-5BAE-4E91-AE14-26B061F9E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6160"/>
            <a:ext cx="7886700" cy="642913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Palatino Linotype" panose="02040502050505030304" pitchFamily="18" charset="0"/>
              </a:rPr>
              <a:t>Absence of standard</a:t>
            </a:r>
            <a:endParaRPr lang="en-IN" sz="32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4" name="Picture 13" descr="A screen shot of a clock&#10;&#10;Description automatically generated">
            <a:extLst>
              <a:ext uri="{FF2B5EF4-FFF2-40B4-BE49-F238E27FC236}">
                <a16:creationId xmlns:a16="http://schemas.microsoft.com/office/drawing/2014/main" xmlns="" id="{73F932EE-07B6-4A36-AD9E-996F6AE39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15" y="1215483"/>
            <a:ext cx="8842918" cy="453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74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3708A743-C575-4882-82CA-1C33651B8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6118"/>
            <a:ext cx="7886700" cy="802888"/>
          </a:xfrm>
        </p:spPr>
        <p:txBody>
          <a:bodyPr>
            <a:normAutofit/>
          </a:bodyPr>
          <a:lstStyle/>
          <a:p>
            <a:pPr algn="ctr"/>
            <a:r>
              <a:rPr lang="en-IN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Standardisation</a:t>
            </a:r>
            <a:endParaRPr lang="en-IN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CD16554-5790-4EDA-A404-E5D0A5357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23" y="959006"/>
            <a:ext cx="8742557" cy="567597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Hence a need was felt to standardize the format  for sharing the data with others.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All these software would adopt the new e-Invoice  standard wherein they would re-align their data access and retrieval in the standard format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However, users of the software would not find any change since they would continue to see the physical output of the invoices in the same manner as it existed before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84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0D4E0F-B094-4B61-9D86-535E66062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Why E-invoice?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34594EA-0643-4DAB-935F-B0ECC18E4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97496"/>
            <a:ext cx="7886700" cy="4679467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The e-invoice system being implemented by tax departments across the globe consists of two important parts namely,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a) Generation of invoice in a standard format so that invoice generated on one system can be read by another system.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b) Reporting of e-invoice to a central system.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c) Reduction of Manual data entry,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Manual data entry leads to the following: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Transcription errors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Wrong entries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Need for standards to ensure complete inter-operability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Elimination of need of manual data entry and transcription errors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781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D4E1D8-CB63-4A68-9595-3886655B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814038"/>
          </a:xfrm>
        </p:spPr>
        <p:txBody>
          <a:bodyPr>
            <a:no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latin typeface="Palatino Linotype" pitchFamily="18" charset="0"/>
              </a:rPr>
              <a:t>Economies offering e-invoices</a:t>
            </a:r>
            <a:r>
              <a:rPr lang="en-IN" sz="3200" dirty="0">
                <a:solidFill>
                  <a:schemeClr val="bg1"/>
                </a:solidFill>
                <a:latin typeface="Palatino Linotype" pitchFamily="18" charset="0"/>
              </a:rPr>
              <a:t/>
            </a:r>
            <a:br>
              <a:rPr lang="en-IN" sz="3200" dirty="0">
                <a:solidFill>
                  <a:schemeClr val="bg1"/>
                </a:solidFill>
                <a:latin typeface="Palatino Linotype" pitchFamily="18" charset="0"/>
              </a:rPr>
            </a:br>
            <a:endParaRPr lang="en-IN" sz="32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A7679CFA-6D6B-4715-9A86-29B96349400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966" y="814039"/>
            <a:ext cx="8820614" cy="604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64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0722"/>
            <a:ext cx="7886700" cy="52410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Legal Background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6116" y="869795"/>
          <a:ext cx="8987883" cy="4828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6299"/>
                <a:gridCol w="1400780"/>
                <a:gridCol w="6160804"/>
              </a:tblGrid>
              <a:tr h="4860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Notification 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Date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Legal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</a:rPr>
                        <a:t> provisions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47509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68/2019-CT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13.12.2019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Sub-Rules  (4),(5) and (6)  inserted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to Rule 48 of CGST Rules</a:t>
                      </a:r>
                      <a:endParaRPr lang="en-US" dirty="0"/>
                    </a:p>
                  </a:txBody>
                  <a:tcPr/>
                </a:tc>
              </a:tr>
              <a:tr h="14476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69/2019-CT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13.12.2019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Notifying  10  e-invoicing portals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(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www.einvoice1.gst.gov.in; 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(ii) www.einvoice2.gst.gov.in; 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(iii) www.einvoice10.gst.gov.in</a:t>
                      </a:r>
                      <a:endParaRPr lang="en-US" dirty="0"/>
                    </a:p>
                  </a:txBody>
                  <a:tcPr/>
                </a:tc>
              </a:tr>
              <a:tr h="886713">
                <a:tc>
                  <a:txBody>
                    <a:bodyPr/>
                    <a:lstStyle/>
                    <a:p>
                      <a:r>
                        <a:rPr lang="en-US" dirty="0" smtClean="0"/>
                        <a:t>70/2019-CT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13.12.2019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E-invoice</a:t>
                      </a:r>
                      <a:r>
                        <a:rPr lang="en-US" baseline="0" dirty="0" smtClean="0"/>
                        <a:t> applicable to tax payers having a</a:t>
                      </a:r>
                      <a:r>
                        <a:rPr lang="en-US" dirty="0" smtClean="0"/>
                        <a:t>ggregate Turnover </a:t>
                      </a:r>
                      <a:r>
                        <a:rPr lang="en-US" b="1" dirty="0" smtClean="0"/>
                        <a:t>exceeding Rs. 100 Crores</a:t>
                      </a:r>
                      <a:r>
                        <a:rPr lang="en-US" dirty="0" smtClean="0"/>
                        <a:t>  in respect of  </a:t>
                      </a:r>
                      <a:r>
                        <a:rPr lang="en-US" b="1" dirty="0" smtClean="0"/>
                        <a:t>B to B transactions</a:t>
                      </a:r>
                      <a:endParaRPr lang="en-US" b="1" dirty="0"/>
                    </a:p>
                  </a:txBody>
                  <a:tcPr/>
                </a:tc>
              </a:tr>
              <a:tr h="44543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71/2019-CT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13.12.2019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E- invoice  with QR Code mandatory w.e.f  01.04.2020 </a:t>
                      </a:r>
                      <a:endParaRPr lang="en-US" dirty="0"/>
                    </a:p>
                  </a:txBody>
                  <a:tcPr/>
                </a:tc>
              </a:tr>
              <a:tr h="108752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71/2019-CT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13.12.2019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QR Code for </a:t>
                      </a:r>
                      <a:r>
                        <a:rPr lang="en-US" b="1" dirty="0" smtClean="0"/>
                        <a:t>B to C  </a:t>
                      </a:r>
                      <a:r>
                        <a:rPr lang="en-US" dirty="0" smtClean="0"/>
                        <a:t>invoices mandatory w.e.f  01.04.2020  for tax payers </a:t>
                      </a:r>
                      <a:r>
                        <a:rPr lang="en-US" baseline="0" dirty="0" smtClean="0"/>
                        <a:t>having a</a:t>
                      </a:r>
                      <a:r>
                        <a:rPr lang="en-US" dirty="0" smtClean="0"/>
                        <a:t>ggregate Turnover </a:t>
                      </a:r>
                      <a:r>
                        <a:rPr lang="en-US" b="1" dirty="0" smtClean="0"/>
                        <a:t>Exceeding Rs. 500 Crores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69" y="353978"/>
            <a:ext cx="7405352" cy="5531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470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EB6B7C-50A6-4EF5-9E1D-32DD84970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9424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IN" sz="3600" dirty="0" smtClean="0">
                <a:solidFill>
                  <a:schemeClr val="bg1"/>
                </a:solidFill>
                <a:latin typeface="Palatino Linotype" pitchFamily="18" charset="0"/>
              </a:rPr>
              <a:t>Applicability of e-invoice  </a:t>
            </a:r>
            <a:endParaRPr lang="en-IN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A6AAE2-6DC7-44F5-9845-251A00202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7785"/>
            <a:ext cx="7886700" cy="443818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IN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B to B </a:t>
            </a: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: Business to Business</a:t>
            </a:r>
          </a:p>
          <a:p>
            <a:pPr algn="just">
              <a:lnSpc>
                <a:spcPct val="150000"/>
              </a:lnSpc>
            </a:pPr>
            <a:r>
              <a:rPr lang="en-IN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B to G </a:t>
            </a: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: Business to Government</a:t>
            </a:r>
          </a:p>
          <a:p>
            <a:pPr algn="just">
              <a:lnSpc>
                <a:spcPct val="150000"/>
              </a:lnSpc>
            </a:pP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Export</a:t>
            </a:r>
          </a:p>
          <a:p>
            <a:pPr algn="just">
              <a:lnSpc>
                <a:spcPct val="150000"/>
              </a:lnSpc>
            </a:pP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Through </a:t>
            </a:r>
            <a:r>
              <a:rPr lang="en-IN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E-Commerce </a:t>
            </a: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Operators</a:t>
            </a:r>
          </a:p>
          <a:p>
            <a:pPr algn="just">
              <a:lnSpc>
                <a:spcPct val="150000"/>
              </a:lnSpc>
            </a:pP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 Reverse </a:t>
            </a:r>
            <a:r>
              <a:rPr lang="en-IN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Charged </a:t>
            </a:r>
            <a:r>
              <a:rPr lang="en-IN" dirty="0">
                <a:solidFill>
                  <a:schemeClr val="bg1"/>
                </a:solidFill>
                <a:latin typeface="Palatino Linotype" panose="02040502050505030304" pitchFamily="18" charset="0"/>
              </a:rPr>
              <a:t>transactions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0798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D2CCC1-14C8-4076-A4F3-77656765A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Applicability of E-Invoice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6A11E67-8614-4A03-B60D-002CEBB80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Invoices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Debit Note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Credit Note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The following are not to be entered</a:t>
            </a:r>
          </a:p>
          <a:p>
            <a:pPr marL="742950" lvl="1" indent="-28575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Delivery challan</a:t>
            </a:r>
          </a:p>
          <a:p>
            <a:pPr marL="742950" lvl="1" indent="-28575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Bill of Supply</a:t>
            </a:r>
          </a:p>
          <a:p>
            <a:pPr marL="742950" lvl="1" indent="-28575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Job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work</a:t>
            </a:r>
            <a:endParaRPr lang="en-US" dirty="0">
              <a:solidFill>
                <a:schemeClr val="bg1"/>
              </a:solidFill>
              <a:latin typeface="Palatino Linotype" pitchFamily="18" charset="0"/>
              <a:ea typeface="Verdana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0823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45689"/>
            <a:ext cx="7772400" cy="524106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Palatino Linotype" pitchFamily="18" charset="0"/>
              </a:rPr>
              <a:t>Process of e invoice</a:t>
            </a:r>
            <a:endParaRPr lang="en-US" sz="32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16E55F98-C9A0-47B7-B2DC-52A651D14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176" y="1003610"/>
            <a:ext cx="8675648" cy="472811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E-invoice will be created by Taxpayers on their own accounting/billing/ERP System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The e-invoice, as prepared, will be reported on Invoice Reference Portals (IRP)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IRP will generate unique Invoice Reference Number (IRN) which will be attached on the e-invoice and system will digitally sign the same and return to taxpayer (supplier) as well as recipient</a:t>
            </a:r>
            <a:r>
              <a:rPr lang="en-IN" sz="2400" dirty="0" smtClean="0">
                <a:solidFill>
                  <a:schemeClr val="bg1"/>
                </a:solidFill>
                <a:latin typeface="Palatino Linotype" pitchFamily="18" charset="0"/>
              </a:rPr>
              <a:t>.</a:t>
            </a:r>
            <a:endParaRPr lang="en-IN" sz="2400" dirty="0">
              <a:solidFill>
                <a:schemeClr val="bg1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36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16E55F98-C9A0-47B7-B2DC-52A651D1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15" y="556592"/>
            <a:ext cx="8731405" cy="486290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  <a:buNone/>
            </a:pPr>
            <a:endParaRPr lang="en-IN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8000" dirty="0" smtClean="0">
                <a:solidFill>
                  <a:schemeClr val="bg1"/>
                </a:solidFill>
                <a:latin typeface="Palatino Linotype" pitchFamily="18" charset="0"/>
              </a:rPr>
              <a:t>The IRP will also generate a QR code which will consist of the following :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8000" dirty="0" smtClean="0">
                <a:solidFill>
                  <a:schemeClr val="bg1"/>
                </a:solidFill>
                <a:latin typeface="Palatino Linotype" pitchFamily="18" charset="0"/>
              </a:rPr>
              <a:t>GSTIN of supplier &amp; Recipient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8000" dirty="0" smtClean="0">
                <a:solidFill>
                  <a:schemeClr val="bg1"/>
                </a:solidFill>
                <a:latin typeface="Palatino Linotype" pitchFamily="18" charset="0"/>
              </a:rPr>
              <a:t>Invoice number as given by Supplier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8000" dirty="0" smtClean="0">
                <a:solidFill>
                  <a:schemeClr val="bg1"/>
                </a:solidFill>
                <a:latin typeface="Palatino Linotype" pitchFamily="18" charset="0"/>
              </a:rPr>
              <a:t>Date of generation of invoice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8000" dirty="0" smtClean="0">
                <a:solidFill>
                  <a:schemeClr val="bg1"/>
                </a:solidFill>
                <a:latin typeface="Palatino Linotype" pitchFamily="18" charset="0"/>
              </a:rPr>
              <a:t>Invoice value (taxable value and gross tax)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8000" dirty="0" smtClean="0">
                <a:solidFill>
                  <a:schemeClr val="bg1"/>
                </a:solidFill>
                <a:latin typeface="Palatino Linotype" pitchFamily="18" charset="0"/>
              </a:rPr>
              <a:t>Number of line items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8000" dirty="0" smtClean="0">
                <a:solidFill>
                  <a:schemeClr val="bg1"/>
                </a:solidFill>
                <a:latin typeface="Palatino Linotype" pitchFamily="18" charset="0"/>
              </a:rPr>
              <a:t>HSN Code of main item (the line item having highest taxable value)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8000" dirty="0" smtClean="0">
                <a:solidFill>
                  <a:schemeClr val="bg1"/>
                </a:solidFill>
                <a:latin typeface="Palatino Linotype" pitchFamily="18" charset="0"/>
              </a:rPr>
              <a:t>Unique Invoice Reference Number (hash)</a:t>
            </a:r>
          </a:p>
          <a:p>
            <a:pPr algn="just">
              <a:lnSpc>
                <a:spcPct val="150000"/>
              </a:lnSpc>
            </a:pPr>
            <a:endParaRPr lang="en-IN" dirty="0">
              <a:solidFill>
                <a:schemeClr val="bg1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36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16E55F98-C9A0-47B7-B2DC-52A651D1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56591"/>
            <a:ext cx="7733472" cy="52213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 smtClean="0">
                <a:solidFill>
                  <a:schemeClr val="bg1"/>
                </a:solidFill>
                <a:latin typeface="Palatino Linotype" pitchFamily="18" charset="0"/>
              </a:rPr>
              <a:t>QR </a:t>
            </a:r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code will enable Offline verification using Mobile App.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A taxpayer can continue to print his invoice as being done presently with logo. </a:t>
            </a:r>
            <a:endParaRPr lang="en-IN" sz="2400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 smtClean="0">
                <a:solidFill>
                  <a:schemeClr val="bg1"/>
                </a:solidFill>
                <a:latin typeface="Palatino Linotype" pitchFamily="18" charset="0"/>
              </a:rPr>
              <a:t>e-invoicing </a:t>
            </a:r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system only mandates all taxpayers to report invoices on IRP in electronic format</a:t>
            </a:r>
            <a:r>
              <a:rPr lang="en-IN" sz="2400" dirty="0" smtClean="0">
                <a:solidFill>
                  <a:schemeClr val="bg1"/>
                </a:solidFill>
                <a:latin typeface="Palatino Linotype" pitchFamily="18" charset="0"/>
              </a:rPr>
              <a:t>.</a:t>
            </a:r>
            <a:endParaRPr lang="en-IN" sz="2400" dirty="0">
              <a:solidFill>
                <a:schemeClr val="bg1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336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16E55F98-C9A0-47B7-B2DC-52A651D1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56591"/>
            <a:ext cx="7733472" cy="522135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 smtClean="0">
                <a:solidFill>
                  <a:schemeClr val="bg1"/>
                </a:solidFill>
                <a:latin typeface="Palatino Linotype" pitchFamily="18" charset="0"/>
              </a:rPr>
              <a:t>ANX-1 </a:t>
            </a:r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&amp; ANX-2 of the New Returns will be auto filled with the data available in e-invoice system.  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E-Way bill system will create Part-A of e-way bill using e-invoicing data. The person responsible will have to fill part-B for generation of e-way bill at the time of movement of the goods</a:t>
            </a:r>
          </a:p>
        </p:txBody>
      </p:sp>
    </p:spTree>
    <p:extLst>
      <p:ext uri="{BB962C8B-B14F-4D97-AF65-F5344CB8AC3E}">
        <p14:creationId xmlns:p14="http://schemas.microsoft.com/office/powerpoint/2010/main" val="1256336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78E922-90AD-4AF9-ABF4-FFD35107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itchFamily="18" charset="0"/>
                <a:ea typeface="Verdana" pitchFamily="34" charset="0"/>
              </a:rPr>
              <a:t>Modes for getting invoice registered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DAEA23-4160-4AFE-8BFA-2EF0AA289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Multiple modes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made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available so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as to facilitate 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taxpayer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to use any of the following based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on his/her need.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Web based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API based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SMS based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Offline tool based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</a:rPr>
              <a:t>GSP based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152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38AF71-18BD-4781-816A-16F57ADF4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8421"/>
            <a:ext cx="7886700" cy="278780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Palatino Linotype" pitchFamily="18" charset="0"/>
              </a:rPr>
              <a:t>Login </a:t>
            </a:r>
            <a:r>
              <a:rPr lang="en-US" sz="2400" dirty="0" smtClean="0">
                <a:solidFill>
                  <a:schemeClr val="bg1"/>
                </a:solidFill>
                <a:latin typeface="Palatino Linotype" pitchFamily="18" charset="0"/>
              </a:rPr>
              <a:t>Page</a:t>
            </a: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C2272DEE-0DDD-49B7-A1F3-ABE5D5703F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815" y="702527"/>
            <a:ext cx="9010185" cy="39388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164E3F4-B568-40A1-83A6-A18D3E46506F}"/>
              </a:ext>
            </a:extLst>
          </p:cNvPr>
          <p:cNvSpPr/>
          <p:nvPr/>
        </p:nvSpPr>
        <p:spPr>
          <a:xfrm>
            <a:off x="133815" y="4641409"/>
            <a:ext cx="90101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If already registered with E-way bill, can use the same user id and password to login, if not can create the user id login by registering. </a:t>
            </a:r>
          </a:p>
          <a:p>
            <a:pPr algn="just"/>
            <a:r>
              <a:rPr lang="en-IN" dirty="0">
                <a:solidFill>
                  <a:schemeClr val="bg1"/>
                </a:solidFill>
                <a:latin typeface="Palatino Linotype" pitchFamily="18" charset="0"/>
              </a:rPr>
              <a:t>The e-invoice and GST system are interlinked and both the portal shares the information in common.</a:t>
            </a:r>
          </a:p>
        </p:txBody>
      </p:sp>
    </p:spTree>
    <p:extLst>
      <p:ext uri="{BB962C8B-B14F-4D97-AF65-F5344CB8AC3E}">
        <p14:creationId xmlns:p14="http://schemas.microsoft.com/office/powerpoint/2010/main" val="21729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1A52CB-699A-481D-A0CC-C1893C3F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9572"/>
            <a:ext cx="7886700" cy="646770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REGISTRATION FORM</a:t>
            </a: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D4DE81D3-D3FB-411A-9310-C10EFF0F3BC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965" y="836342"/>
            <a:ext cx="8999035" cy="579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5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F6788F-BCED-416A-A606-5731EBAFA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3816"/>
            <a:ext cx="7886700" cy="457200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Main Menu of Screen</a:t>
            </a:r>
            <a:r>
              <a:rPr lang="en-IN" sz="2400" dirty="0">
                <a:latin typeface="Palatino Linotype" pitchFamily="18" charset="0"/>
              </a:rPr>
              <a:t> </a:t>
            </a:r>
            <a:endParaRPr lang="en-IN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93240889-ECD7-4FFC-BB49-98D38AFBA39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268" y="735980"/>
            <a:ext cx="8798312" cy="612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8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FE7492-8FCA-45E7-AC4F-D1420557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0723"/>
            <a:ext cx="7886700" cy="557560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IRN Generation FORM</a:t>
            </a: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12213D4A-0423-4C62-9877-17E26533689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814" y="758284"/>
            <a:ext cx="9010185" cy="609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3FC469-0729-41A2-8D93-CB98D1201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802888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solidFill>
                  <a:schemeClr val="bg1"/>
                </a:solidFill>
                <a:latin typeface="Palatino Linotype" pitchFamily="18" charset="0"/>
              </a:rPr>
              <a:t>Final Generated E-Invoice </a:t>
            </a: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9322BE43-0EF6-4651-B1A7-872AAC84691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57922"/>
            <a:ext cx="9143999" cy="620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2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9C6E8E-B169-48B1-9F19-3862053D6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602165"/>
          </a:xfrm>
        </p:spPr>
        <p:txBody>
          <a:bodyPr>
            <a:norm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latin typeface="Palatino Linotype" pitchFamily="18" charset="0"/>
              </a:rPr>
              <a:t>Workflow of E-invoice</a:t>
            </a:r>
            <a:endParaRPr lang="en-IN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10BD5B27-0B39-417D-B967-7AF455F1EE7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02166"/>
            <a:ext cx="9144000" cy="625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1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4176" y="189571"/>
            <a:ext cx="8541834" cy="6668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5633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ED51DE-D378-476A-B013-EE4DC1CC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536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Palatino Linotype" pitchFamily="18" charset="0"/>
              </a:rPr>
              <a:t>Trail Website</a:t>
            </a:r>
            <a:endParaRPr lang="en-IN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E4AD16-2739-4302-AFAD-84C44ECB1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268" y="1271239"/>
            <a:ext cx="8776010" cy="4905724"/>
          </a:xfrm>
        </p:spPr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https://einvoice1-trial.nic.in/</a:t>
            </a:r>
            <a:endParaRPr lang="en-IN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821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42054"/>
            <a:ext cx="7886700" cy="188718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THANK YOU</a:t>
            </a:r>
            <a:r>
              <a:rPr lang="en-US" b="1" dirty="0">
                <a:solidFill>
                  <a:schemeClr val="bg1"/>
                </a:solidFill>
              </a:rPr>
              <a:t/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Team SA Chennai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2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818</Words>
  <Application>Microsoft Office PowerPoint</Application>
  <PresentationFormat>On-screen Show (4:3)</PresentationFormat>
  <Paragraphs>122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Introduction</vt:lpstr>
      <vt:lpstr>Introduction ( Contd)</vt:lpstr>
      <vt:lpstr>Current Status</vt:lpstr>
      <vt:lpstr>Absence of standard</vt:lpstr>
      <vt:lpstr>Standardisation</vt:lpstr>
      <vt:lpstr>Why E-invoice?</vt:lpstr>
      <vt:lpstr>Economies offering e-invoices </vt:lpstr>
      <vt:lpstr>Legal Background</vt:lpstr>
      <vt:lpstr>PowerPoint Presentation</vt:lpstr>
      <vt:lpstr>Applicability of e-invoice  </vt:lpstr>
      <vt:lpstr>Applicability of E-Invoice</vt:lpstr>
      <vt:lpstr>Process of e invoice</vt:lpstr>
      <vt:lpstr>PowerPoint Presentation</vt:lpstr>
      <vt:lpstr>PowerPoint Presentation</vt:lpstr>
      <vt:lpstr>PowerPoint Presentation</vt:lpstr>
      <vt:lpstr>Modes for getting invoice registered</vt:lpstr>
      <vt:lpstr>Login Page</vt:lpstr>
      <vt:lpstr>REGISTRATION FORM</vt:lpstr>
      <vt:lpstr>Main Menu of Screen </vt:lpstr>
      <vt:lpstr>IRN Generation FORM</vt:lpstr>
      <vt:lpstr>Final Generated E-Invoice </vt:lpstr>
      <vt:lpstr>Workflow of E-invoice</vt:lpstr>
      <vt:lpstr>PowerPoint Presentation</vt:lpstr>
      <vt:lpstr>Trail Website</vt:lpstr>
      <vt:lpstr>THANK YOU  Team SA Chennai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K. Antony</dc:creator>
  <cp:lastModifiedBy>nithya</cp:lastModifiedBy>
  <cp:revision>274</cp:revision>
  <dcterms:created xsi:type="dcterms:W3CDTF">2018-06-06T09:29:13Z</dcterms:created>
  <dcterms:modified xsi:type="dcterms:W3CDTF">2020-03-14T04:13:01Z</dcterms:modified>
</cp:coreProperties>
</file>